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sldIdLst>
    <p:sldId id="256" r:id="rId2"/>
    <p:sldId id="257" r:id="rId3"/>
    <p:sldId id="261" r:id="rId4"/>
    <p:sldId id="262" r:id="rId5"/>
    <p:sldId id="260" r:id="rId6"/>
    <p:sldId id="263" r:id="rId7"/>
    <p:sldId id="264" r:id="rId8"/>
    <p:sldId id="267" r:id="rId9"/>
    <p:sldId id="266" r:id="rId10"/>
    <p:sldId id="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928"/>
  </p:normalViewPr>
  <p:slideViewPr>
    <p:cSldViewPr snapToGrid="0" snapToObjects="1" showGuides="1">
      <p:cViewPr varScale="1">
        <p:scale>
          <a:sx n="110" d="100"/>
          <a:sy n="110" d="100"/>
        </p:scale>
        <p:origin x="536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21818-E75A-458F-AC5B-0E9A2C76B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056" y="448056"/>
            <a:ext cx="11292840" cy="3401568"/>
          </a:xfrm>
        </p:spPr>
        <p:txBody>
          <a:bodyPr anchor="b">
            <a:normAutofit/>
          </a:bodyPr>
          <a:lstStyle>
            <a:lvl1pPr algn="l">
              <a:defRPr sz="6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EE64DE-978B-4F95-BB3C-D027D8008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056" y="4471416"/>
            <a:ext cx="11292840" cy="1481328"/>
          </a:xfrm>
        </p:spPr>
        <p:txBody>
          <a:bodyPr/>
          <a:lstStyle>
            <a:lvl1pPr marL="0" indent="0" algn="l">
              <a:lnSpc>
                <a:spcPct val="120000"/>
              </a:lnSpc>
              <a:buNone/>
              <a:defRPr sz="2400">
                <a:solidFill>
                  <a:schemeClr val="tx2">
                    <a:alpha val="5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6CC717-08C5-4F3E-B8AA-BA93C8755982}"/>
              </a:ext>
            </a:extLst>
          </p:cNvPr>
          <p:cNvCxnSpPr>
            <a:cxnSpLocks/>
          </p:cNvCxnSpPr>
          <p:nvPr/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96B5700-AA45-4E20-8BE5-276204113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C5B7199-CC00-4D38-8B48-F8A539112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6BC76EC-3453-4CE0-A71D-BD21940757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Tuesday, June 15, 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538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733FC-38A1-463C-BF3D-0D99784E0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FD076A-A004-4560-A43B-028624E20D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48056" y="1956816"/>
            <a:ext cx="11301984" cy="39959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FBA60-9309-4F2A-9FA9-305C4AFBEC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53CF612A-4CB0-4F57-9A87-F049CECB184D}" type="datetime2">
              <a:rPr lang="en-US" smtClean="0"/>
              <a:t>Tuesday, June 15,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BF451-928F-4E55-8A76-111D0E211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EC161-BA80-4E93-AEB1-B61E38C09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199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44E3E-5EFE-4FCB-86A2-5E20CC6525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232136" y="448056"/>
            <a:ext cx="1581912" cy="55046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95005E-2E0C-4200-BF29-1135A35EE9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38912" y="438912"/>
            <a:ext cx="9436608" cy="55046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BBBED-3B21-4271-BC0F-BBA258B59D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F397F40-C8F7-4897-A6B8-241042F913A9}" type="datetime2">
              <a:rPr lang="en-US" smtClean="0"/>
              <a:t>Tuesday, June 15,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9CED5-56F3-4943-8143-918F7A86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87180-7248-4741-8E3B-9AAFB414D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13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B7685-BDD9-488F-B082-33592E0F1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CB5FF-7FB5-4B8A-BF1C-48765D40B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735200"/>
            <a:ext cx="11293200" cy="3783013"/>
          </a:xfrm>
        </p:spPr>
        <p:txBody>
          <a:bodyPr wrap="square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DA03860-F8F0-4186-B5D0-72C935B2C2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0B9D802-9E36-42DA-B6CA-6C937CBE8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227B5A7-BF66-4C50-9DAD-A24070310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Tuesday, June 15, 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916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2B8D-DB20-44D1-84BC-F76685913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448056"/>
            <a:ext cx="11311128" cy="3401568"/>
          </a:xfrm>
        </p:spPr>
        <p:txBody>
          <a:bodyPr anchor="b">
            <a:norm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4C298-618E-4642-8F2B-8DD253ED5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4471416"/>
            <a:ext cx="11292840" cy="1481328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2400">
                <a:solidFill>
                  <a:schemeClr val="tx2">
                    <a:alpha val="5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3ECD5-2EEA-457B-9C93-36F8AF36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10EDCA73-0A86-4195-A787-75037827079D}" type="datetime2">
              <a:rPr lang="en-US" smtClean="0"/>
              <a:t>Tuesday, June 15,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A15D4-F172-4025-9290-C8F5D4197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6CD73-9984-4E1D-BD74-37115C1F4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9FAD47-5E44-4EE5-A422-A77593F8F3A3}"/>
              </a:ext>
            </a:extLst>
          </p:cNvPr>
          <p:cNvCxnSpPr>
            <a:cxnSpLocks/>
          </p:cNvCxnSpPr>
          <p:nvPr/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1395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74E41-AB27-418C-AA9E-8F863DDE3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9E10A-E18D-4122-A71B-0A22F695E0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1735200"/>
            <a:ext cx="5431536" cy="4214750"/>
          </a:xfrm>
        </p:spPr>
        <p:txBody>
          <a:bodyPr/>
          <a:lstStyle>
            <a:lvl1pPr marL="450000">
              <a:defRPr/>
            </a:lvl1pPr>
            <a:lvl2pPr marL="900000">
              <a:defRPr/>
            </a:lvl2pPr>
            <a:lvl3pPr marL="1350000">
              <a:defRPr/>
            </a:lvl3pPr>
            <a:lvl4pPr marL="1800000">
              <a:defRPr/>
            </a:lvl4pPr>
            <a:lvl5pPr marL="225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CB980D-2720-431B-88C8-4D837023B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0" y="1735200"/>
            <a:ext cx="5431536" cy="4214750"/>
          </a:xfrm>
        </p:spPr>
        <p:txBody>
          <a:bodyPr/>
          <a:lstStyle>
            <a:lvl2pPr marL="900000">
              <a:defRPr/>
            </a:lvl2pPr>
            <a:lvl3pPr marL="1350000">
              <a:defRPr/>
            </a:lvl3pPr>
            <a:lvl4pPr marL="1800000">
              <a:defRPr/>
            </a:lvl4pPr>
            <a:lvl5pPr marL="243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EB211-F6F7-4C53-B25F-F1EBF7A8B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3C75374-B296-498E-A935-80631EA9020D}" type="datetime2">
              <a:rPr lang="en-US" smtClean="0"/>
              <a:t>Tuesday, June 15,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AA830D-482E-415E-B855-D561B94BD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7FB2AC-9F49-4D35-8C5E-ECECC6B13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80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25D59-DC0A-4295-8714-902B54B98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11128" cy="114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A33E2-E7AE-4E37-9DF1-69697E45D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1774952"/>
            <a:ext cx="5431536" cy="61264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E79D5-E651-4B82-AFAA-DE6E16AC3E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056" y="2752344"/>
            <a:ext cx="5431536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A91196-F771-42C3-A726-A4ECF561F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09360" y="1774952"/>
            <a:ext cx="5431536" cy="61264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76BA18-D373-4B5F-B812-5D5E4C237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9360" y="2752344"/>
            <a:ext cx="5431536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95D0EB-9F99-4C95-ADA6-AC6B493CC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B098B728-214A-4ABC-8432-5B3A5A66A987}" type="datetime2">
              <a:rPr lang="en-US" smtClean="0"/>
              <a:t>Tuesday, June 15, 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EB69A9-1E48-4683-8873-D888C39E6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7E419C-3010-4562-BA4B-ECBC2DBE6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08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58066-A255-4886-A4B0-2AC829A76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11128" cy="5559552"/>
          </a:xfrm>
        </p:spPr>
        <p:txBody>
          <a:bodyPr wrap="square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8D80A-6560-46E3-AF30-9CEC54EA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015F02D0-6806-43AF-9888-2359BF40C204}" type="datetime2">
              <a:rPr lang="en-US" smtClean="0"/>
              <a:t>Tuesday, June 15,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B673C2-FB1E-46F5-8CFB-93B9DB807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E2120-410F-4382-81AB-37F161F72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88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802222-E41B-48E7-BF06-5C5509D6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EE14D2D-B1AF-4197-82D6-FC1F8BD05681}" type="datetime2">
              <a:rPr lang="en-US" smtClean="0"/>
              <a:t>Tuesday, June 15, 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A636E3-B721-46E8-882F-C123530F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C1178-3E0E-449A-B799-009C04C06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77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3392-4FF4-4922-A14E-8AA23A9BD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47288" cy="1069848"/>
          </a:xfrm>
        </p:spPr>
        <p:txBody>
          <a:bodyPr wrap="square"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FB38E-5055-4C9B-9A3B-A7B3A4887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0832" y="393192"/>
            <a:ext cx="7379208" cy="555955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2EC2DB-2ED3-408C-BFF2-F413C9D8F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1733550"/>
            <a:ext cx="3447288" cy="421919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374FDF-3000-4B2C-AC88-8CE34D6805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98771CEB-9838-4245-91B8-EFBAFE2D8B44}" type="datetime2">
              <a:rPr lang="en-US" smtClean="0"/>
              <a:t>Tuesday, June 15,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0B7F4-5B8C-49BD-9BDA-FCBD13E24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2BC00-0803-4A53-8657-91CE0DB80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94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C2A98-C272-40D9-B75A-77A3D5867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47288" cy="1069848"/>
          </a:xfrm>
        </p:spPr>
        <p:txBody>
          <a:bodyPr wrap="square"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D50DAC-9AC3-4A9A-91B7-6C95E43625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70832" y="441324"/>
            <a:ext cx="7373112" cy="55114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721B04-C243-49A9-B5D3-4833792909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1735200"/>
            <a:ext cx="3447288" cy="421475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E949C-DD35-44F6-B45A-35134D7E1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51D3F6BF-A585-41F8-88DF-7E5D069F892A}" type="datetime2">
              <a:rPr lang="en-US" smtClean="0"/>
              <a:t>Tuesday, June 15,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70102-4B8E-4FEC-9BB7-97FDC1EAB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6693AF-08A9-4388-A9B8-174D5395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15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DDBCE8-F60C-4E3A-83C0-BDE8DD2DE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01984" cy="11412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BC57F-72F2-48BC-B1EE-1F2C6155D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1733550"/>
            <a:ext cx="11293200" cy="3783013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FBC45-A4BC-4EE5-82B1-8BC7912255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E1300-1995-409E-B058-59180872B6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39030E9-7F3B-403F-96B2-7C2C627C30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Tuesday, June 15, 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1535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i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0000" indent="-448056" algn="l" defTabSz="914400" rtl="0" eaLnBrk="1" latinLnBrk="0" hangingPunct="1">
        <a:lnSpc>
          <a:spcPct val="120000"/>
        </a:lnSpc>
        <a:spcBef>
          <a:spcPts val="1000"/>
        </a:spcBef>
        <a:buFont typeface="Calibri Light" panose="020F0302020204030204" pitchFamily="34" charset="0"/>
        <a:buChar char="→"/>
        <a:defRPr sz="22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1pPr>
      <a:lvl2pPr marL="900000" indent="-448056" algn="l" defTabSz="914400" rtl="0" eaLnBrk="1" latinLnBrk="0" hangingPunct="1">
        <a:lnSpc>
          <a:spcPct val="120000"/>
        </a:lnSpc>
        <a:spcBef>
          <a:spcPts val="500"/>
        </a:spcBef>
        <a:buFont typeface="Calibri Light" panose="020F0302020204030204" pitchFamily="34" charset="0"/>
        <a:buChar char="→"/>
        <a:defRPr sz="22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2pPr>
      <a:lvl3pPr marL="1350000" indent="-448056" algn="l" defTabSz="914400" rtl="0" eaLnBrk="1" latinLnBrk="0" hangingPunct="1">
        <a:lnSpc>
          <a:spcPct val="120000"/>
        </a:lnSpc>
        <a:spcBef>
          <a:spcPts val="500"/>
        </a:spcBef>
        <a:buFont typeface="Calibri Light" panose="020F0302020204030204" pitchFamily="34" charset="0"/>
        <a:buChar char="→"/>
        <a:defRPr sz="22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3pPr>
      <a:lvl4pPr marL="1800000" indent="-448056" algn="l" defTabSz="914400" rtl="0" eaLnBrk="1" latinLnBrk="0" hangingPunct="1">
        <a:lnSpc>
          <a:spcPct val="120000"/>
        </a:lnSpc>
        <a:spcBef>
          <a:spcPts val="500"/>
        </a:spcBef>
        <a:buFont typeface="Calibri Light" panose="020F0302020204030204" pitchFamily="34" charset="0"/>
        <a:buChar char="→"/>
        <a:defRPr sz="22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4pPr>
      <a:lvl5pPr marL="2250000" indent="-448056" algn="l" defTabSz="914400" rtl="0" eaLnBrk="1" latinLnBrk="0" hangingPunct="1">
        <a:lnSpc>
          <a:spcPct val="120000"/>
        </a:lnSpc>
        <a:spcBef>
          <a:spcPts val="500"/>
        </a:spcBef>
        <a:buFont typeface="Calibri Light" panose="020F0302020204030204" pitchFamily="34" charset="0"/>
        <a:buChar char="→"/>
        <a:defRPr sz="22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2E5B6AE-5EFE-45F0-A2AE-ED771CA3D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D94BC7-B01C-E448-BC1C-13CFCEB9E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055" y="662400"/>
            <a:ext cx="11293200" cy="100080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How do I research a bill?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55B435-D9F3-4A31-B89E-36741390D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0000" y="450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Glasses on top of a book">
            <a:extLst>
              <a:ext uri="{FF2B5EF4-FFF2-40B4-BE49-F238E27FC236}">
                <a16:creationId xmlns:a16="http://schemas.microsoft.com/office/drawing/2014/main" id="{C8BBFEDA-D69B-42EA-89E1-CD479C8D46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430" b="19301"/>
          <a:stretch/>
        </p:blipFill>
        <p:spPr>
          <a:xfrm>
            <a:off x="20" y="2959198"/>
            <a:ext cx="12191980" cy="3898801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4177FCE1-F1AD-634D-A1EB-D1C17B11D0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5980" y="4934249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67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26"/>
    </mc:Choice>
    <mc:Fallback>
      <p:transition spd="slow" advTm="5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56755-4DE9-0546-8F7B-9E016AC5B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14" y="388800"/>
            <a:ext cx="11430726" cy="1141200"/>
          </a:xfrm>
        </p:spPr>
        <p:txBody>
          <a:bodyPr/>
          <a:lstStyle/>
          <a:p>
            <a:pPr algn="ctr"/>
            <a:r>
              <a:rPr lang="en-US" dirty="0"/>
              <a:t>You can find the companion text in the other branch of the Legislature here.</a:t>
            </a:r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D1BE8F4-4D6C-1D48-B8F5-25E9F06072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13231" y="1530000"/>
            <a:ext cx="6632370" cy="4971851"/>
          </a:xfr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F26C1CD3-9BD4-4F49-A3A7-65A8310022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18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84"/>
    </mc:Choice>
    <mc:Fallback>
      <p:transition spd="slow" advTm="16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F6D8D-42D1-8B4F-ADC5-CF4541F77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b">
            <a:normAutofit fontScale="90000"/>
          </a:bodyPr>
          <a:lstStyle/>
          <a:p>
            <a:r>
              <a:rPr lang="en-US" sz="3600" dirty="0"/>
              <a:t>Type “Minnesota Legislature” in your browser and click on this link</a:t>
            </a:r>
            <a:br>
              <a:rPr lang="en-US" sz="5000" dirty="0"/>
            </a:br>
            <a:endParaRPr lang="en-US" sz="5000" dirty="0"/>
          </a:p>
        </p:txBody>
      </p:sp>
      <p:pic>
        <p:nvPicPr>
          <p:cNvPr id="5" name="Content Placeholder 4" descr="Graphical user interface, text, application, email, website&#10;&#10;Description automatically generated">
            <a:extLst>
              <a:ext uri="{FF2B5EF4-FFF2-40B4-BE49-F238E27FC236}">
                <a16:creationId xmlns:a16="http://schemas.microsoft.com/office/drawing/2014/main" id="{B8D3C384-F3A9-4A4B-AF33-57E5F49FE7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78628" y="1510610"/>
            <a:ext cx="6614680" cy="4958590"/>
          </a:xfr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05D291FF-DE82-FC45-AD7E-E3C293CD82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47547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244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62"/>
    </mc:Choice>
    <mc:Fallback>
      <p:transition spd="slow" advTm="17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69EFE-5452-954F-B2C0-51A66BF1B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This page will open and if you know the bill number, enter it here.</a:t>
            </a:r>
            <a:br>
              <a:rPr lang="en-US" dirty="0"/>
            </a:br>
            <a:r>
              <a:rPr lang="en-US" dirty="0"/>
              <a:t>HF is for House,  SF is for Senate</a:t>
            </a:r>
          </a:p>
        </p:txBody>
      </p:sp>
      <p:pic>
        <p:nvPicPr>
          <p:cNvPr id="9" name="Content Placeholder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2E46C92-55CC-D948-BD4D-CA7E0DEFB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72546" y="1530000"/>
            <a:ext cx="6846908" cy="5132676"/>
          </a:xfr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7908B3F3-97B9-3A4D-B75B-346A076BEB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11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96"/>
    </mc:Choice>
    <mc:Fallback>
      <p:transition spd="slow" advTm="14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B6D90-C553-B841-9F45-AA2768E07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If you don’t know the bill number, click on the heading “Bills” here</a:t>
            </a:r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F3F6131-2CFA-B444-80FB-2B736B9350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87072" y="1343252"/>
            <a:ext cx="6617856" cy="4960971"/>
          </a:xfr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9169D3AC-BB22-7841-A5C9-B846BC8FB7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4877282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94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28"/>
    </mc:Choice>
    <mc:Fallback>
      <p:transition spd="slow" advTm="8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04774-796F-3542-B9AB-D132C527C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This page will appear. </a:t>
            </a:r>
            <a:br>
              <a:rPr lang="en-US" dirty="0"/>
            </a:br>
            <a:r>
              <a:rPr lang="en-US" dirty="0"/>
              <a:t>Make sure you have selected the correct legislative session.</a:t>
            </a:r>
          </a:p>
        </p:txBody>
      </p:sp>
      <p:pic>
        <p:nvPicPr>
          <p:cNvPr id="12" name="Content Placeholder 11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36409777-6DA1-FA44-A2DC-BDE41024ED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29015" y="1530000"/>
            <a:ext cx="6733970" cy="5048014"/>
          </a:xfr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1E8A514C-A9C8-B341-A14B-067007C77F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47547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4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91"/>
    </mc:Choice>
    <mc:Fallback>
      <p:transition spd="slow" advTm="15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E2275-9FEB-B146-8C96-92BCE076C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Enter a search term and indicate where the text is to be found</a:t>
            </a:r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650B606-4C45-B640-A874-144CD2C90E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63172" y="1328737"/>
            <a:ext cx="6284027" cy="4710721"/>
          </a:xfrm>
        </p:spPr>
      </p:pic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A65768B5-4B22-6F4C-9EB7-90B9D70C14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0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84"/>
    </mc:Choice>
    <mc:Fallback>
      <p:transition spd="slow" advTm="15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9CFA8-F9F3-414B-9BD6-1ED56CC7F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Click on the bill number you wish to view</a:t>
            </a:r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4FB5031-C10F-2A47-8DED-214AD2E7F4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70629" y="1530000"/>
            <a:ext cx="6396965" cy="4795383"/>
          </a:xfrm>
        </p:spPr>
      </p:pic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7C850CA2-B3EC-664C-8811-7379C7BF56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402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87"/>
    </mc:Choice>
    <mc:Fallback>
      <p:transition spd="slow" advTm="17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A2FB-D9DB-6E4F-800B-2A2A79622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Click on the most recent language</a:t>
            </a:r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6D6184D-C276-E34F-A096-230EBE45E2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79815" y="1497349"/>
            <a:ext cx="6632370" cy="4971851"/>
          </a:xfrm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8305712F-64F5-0042-BF88-564CA32F06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48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05"/>
    </mc:Choice>
    <mc:Fallback>
      <p:transition spd="slow" advTm="20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98980-B8E3-3B49-B8D8-FBCCE043F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Read the bill. </a:t>
            </a:r>
            <a:br>
              <a:rPr lang="en-US" dirty="0"/>
            </a:br>
            <a:r>
              <a:rPr lang="en-US" dirty="0"/>
              <a:t>Underlined language is new and stricken language is removed from statute</a:t>
            </a:r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6D028A2-A2F1-A049-BFCA-8A5E6097E7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38418" y="1735138"/>
            <a:ext cx="6315164" cy="4734062"/>
          </a:xfr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946F9063-CA6F-BC4B-AF0B-9F27536850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81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05"/>
    </mc:Choice>
    <mc:Fallback>
      <p:transition spd="slow" advTm="14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inLineVTI">
  <a:themeElements>
    <a:clrScheme name="AnalogousFromLightSeedLeftStep">
      <a:dk1>
        <a:srgbClr val="000000"/>
      </a:dk1>
      <a:lt1>
        <a:srgbClr val="FFFFFF"/>
      </a:lt1>
      <a:dk2>
        <a:srgbClr val="1F2D37"/>
      </a:dk2>
      <a:lt2>
        <a:srgbClr val="E4E2E8"/>
      </a:lt2>
      <a:accent1>
        <a:srgbClr val="9AA67D"/>
      </a:accent1>
      <a:accent2>
        <a:srgbClr val="A9A273"/>
      </a:accent2>
      <a:accent3>
        <a:srgbClr val="BB9B81"/>
      </a:accent3>
      <a:accent4>
        <a:srgbClr val="BA827F"/>
      </a:accent4>
      <a:accent5>
        <a:srgbClr val="C492A4"/>
      </a:accent5>
      <a:accent6>
        <a:srgbClr val="BA7FAD"/>
      </a:accent6>
      <a:hlink>
        <a:srgbClr val="7E69AE"/>
      </a:hlink>
      <a:folHlink>
        <a:srgbClr val="7F7F7F"/>
      </a:folHlink>
    </a:clrScheme>
    <a:fontScheme name="Custom 3">
      <a:majorFont>
        <a:latin typeface="Bell MT"/>
        <a:ea typeface=""/>
        <a:cs typeface=""/>
      </a:majorFont>
      <a:minorFont>
        <a:latin typeface="Bell M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inLineVTI" id="{DA2A884B-D36C-4F63-9FE8-3C89F2B99A40}" vid="{62C1F77B-42AE-47B9-869B-5CE48C8ED8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138</Words>
  <Application>Microsoft Macintosh PowerPoint</Application>
  <PresentationFormat>Widescreen</PresentationFormat>
  <Paragraphs>10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Bell MT</vt:lpstr>
      <vt:lpstr>Calibri Light</vt:lpstr>
      <vt:lpstr>ThinLineVTI</vt:lpstr>
      <vt:lpstr>How do I research a bill?</vt:lpstr>
      <vt:lpstr>Type “Minnesota Legislature” in your browser and click on this link </vt:lpstr>
      <vt:lpstr>This page will open and if you know the bill number, enter it here. HF is for House,  SF is for Senate</vt:lpstr>
      <vt:lpstr>If you don’t know the bill number, click on the heading “Bills” here</vt:lpstr>
      <vt:lpstr>This page will appear.  Make sure you have selected the correct legislative session.</vt:lpstr>
      <vt:lpstr>Enter a search term and indicate where the text is to be found</vt:lpstr>
      <vt:lpstr>Click on the bill number you wish to view</vt:lpstr>
      <vt:lpstr>Click on the most recent language</vt:lpstr>
      <vt:lpstr>Read the bill.  Underlined language is new and stricken language is removed from statute</vt:lpstr>
      <vt:lpstr>You can find the companion text in the other branch of the Legislature here.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do I research a bill?</dc:title>
  <dc:creator>Trisha Stark</dc:creator>
  <cp:lastModifiedBy>Trisha Stark</cp:lastModifiedBy>
  <cp:revision>15</cp:revision>
  <dcterms:created xsi:type="dcterms:W3CDTF">2021-06-14T19:15:23Z</dcterms:created>
  <dcterms:modified xsi:type="dcterms:W3CDTF">2021-06-15T18:13:42Z</dcterms:modified>
</cp:coreProperties>
</file>